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302" r:id="rId2"/>
    <p:sldId id="507" r:id="rId3"/>
    <p:sldId id="333" r:id="rId4"/>
    <p:sldId id="312" r:id="rId5"/>
    <p:sldId id="521" r:id="rId6"/>
    <p:sldId id="505" r:id="rId7"/>
    <p:sldId id="299" r:id="rId8"/>
    <p:sldId id="512" r:id="rId9"/>
    <p:sldId id="511" r:id="rId10"/>
    <p:sldId id="288" r:id="rId11"/>
    <p:sldId id="516" r:id="rId12"/>
    <p:sldId id="515" r:id="rId13"/>
    <p:sldId id="520" r:id="rId14"/>
    <p:sldId id="518" r:id="rId15"/>
    <p:sldId id="513" r:id="rId16"/>
    <p:sldId id="276" r:id="rId17"/>
    <p:sldId id="292" r:id="rId18"/>
    <p:sldId id="517" r:id="rId19"/>
    <p:sldId id="322" r:id="rId20"/>
    <p:sldId id="321" r:id="rId21"/>
    <p:sldId id="323" r:id="rId22"/>
    <p:sldId id="522" r:id="rId23"/>
    <p:sldId id="308" r:id="rId24"/>
    <p:sldId id="275" r:id="rId25"/>
    <p:sldId id="300" r:id="rId26"/>
    <p:sldId id="301" r:id="rId27"/>
  </p:sldIdLst>
  <p:sldSz cx="12192000" cy="6858000"/>
  <p:notesSz cx="7086600" cy="9372600"/>
  <p:custDataLst>
    <p:tags r:id="rId2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3264C8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3073" autoAdjust="0"/>
  </p:normalViewPr>
  <p:slideViewPr>
    <p:cSldViewPr showGuides="1">
      <p:cViewPr varScale="1">
        <p:scale>
          <a:sx n="107" d="100"/>
          <a:sy n="107" d="100"/>
        </p:scale>
        <p:origin x="906" y="9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2021-05-30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847033" y="5744889"/>
            <a:ext cx="8497934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hteck 17">
            <a:extLst>
              <a:ext uri="{FF2B5EF4-FFF2-40B4-BE49-F238E27FC236}">
                <a16:creationId xmlns:a16="http://schemas.microsoft.com/office/drawing/2014/main" id="{44E64DC7-8265-1C4E-89DE-F09A563E0906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40" name="Rechteck 19">
            <a:extLst>
              <a:ext uri="{FF2B5EF4-FFF2-40B4-BE49-F238E27FC236}">
                <a16:creationId xmlns:a16="http://schemas.microsoft.com/office/drawing/2014/main" id="{26942C29-75C3-4542-904B-6E0818C5F1EC}"/>
              </a:ext>
            </a:extLst>
          </p:cNvPr>
          <p:cNvSpPr/>
          <p:nvPr/>
        </p:nvSpPr>
        <p:spPr>
          <a:xfrm>
            <a:off x="9047995" y="249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41" name="Rechteck 20">
            <a:extLst>
              <a:ext uri="{FF2B5EF4-FFF2-40B4-BE49-F238E27FC236}">
                <a16:creationId xmlns:a16="http://schemas.microsoft.com/office/drawing/2014/main" id="{9E669716-794D-DE4C-925B-A1D5EDF5C59C}"/>
              </a:ext>
            </a:extLst>
          </p:cNvPr>
          <p:cNvSpPr/>
          <p:nvPr/>
        </p:nvSpPr>
        <p:spPr>
          <a:xfrm>
            <a:off x="9065166" y="317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43" name="Rechteck 29">
            <a:extLst>
              <a:ext uri="{FF2B5EF4-FFF2-40B4-BE49-F238E27FC236}">
                <a16:creationId xmlns:a16="http://schemas.microsoft.com/office/drawing/2014/main" id="{51564DEC-F5C5-524B-8791-A3BA02F20C91}"/>
              </a:ext>
            </a:extLst>
          </p:cNvPr>
          <p:cNvSpPr/>
          <p:nvPr/>
        </p:nvSpPr>
        <p:spPr>
          <a:xfrm>
            <a:off x="9032049" y="3933393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5FA7E-4CC6-4E40-8AF5-7504EC3636F2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48000" y="501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3EE4C5-F45C-9442-92DD-0DE614C56CBD}"/>
              </a:ext>
            </a:extLst>
          </p:cNvPr>
          <p:cNvSpPr/>
          <p:nvPr/>
        </p:nvSpPr>
        <p:spPr>
          <a:xfrm>
            <a:off x="1648737" y="4626941"/>
            <a:ext cx="7255263" cy="1300967"/>
          </a:xfrm>
          <a:prstGeom prst="rect">
            <a:avLst/>
          </a:prstGeom>
          <a:solidFill>
            <a:srgbClr val="3264C8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Statements.         Formatting: 5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Combine Online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878250" y="5517000"/>
            <a:ext cx="7434000" cy="12754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2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3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Gruppieren 20">
            <a:extLst>
              <a:ext uri="{FF2B5EF4-FFF2-40B4-BE49-F238E27FC236}">
                <a16:creationId xmlns:a16="http://schemas.microsoft.com/office/drawing/2014/main" id="{A234161B-3169-4D49-8857-16809565A87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1" name="Rechteck: abgerundete Ecken 14">
              <a:extLst>
                <a:ext uri="{FF2B5EF4-FFF2-40B4-BE49-F238E27FC236}">
                  <a16:creationId xmlns:a16="http://schemas.microsoft.com/office/drawing/2014/main" id="{F560B1E9-DCD5-9643-A129-594439210202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4P">
              <a:extLst>
                <a:ext uri="{FF2B5EF4-FFF2-40B4-BE49-F238E27FC236}">
                  <a16:creationId xmlns:a16="http://schemas.microsoft.com/office/drawing/2014/main" id="{960EAEE4-091A-ED40-9BEA-0322F8FEE6F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3" name="Triangle">
              <a:extLst>
                <a:ext uri="{FF2B5EF4-FFF2-40B4-BE49-F238E27FC236}">
                  <a16:creationId xmlns:a16="http://schemas.microsoft.com/office/drawing/2014/main" id="{709D0031-309C-8643-BD26-36F1B450235E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4" name="Right Arrow 26">
            <a:extLst>
              <a:ext uri="{FF2B5EF4-FFF2-40B4-BE49-F238E27FC236}">
                <a16:creationId xmlns:a16="http://schemas.microsoft.com/office/drawing/2014/main" id="{9E501804-E673-8D4D-8A7D-1EC19365DFFD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9DB10D56-CF9A-9F42-86F6-2AF8938458F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095798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328504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834012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11C737C-243B-6B4B-B6A0-3D28B228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1B66AB-201B-E94B-8F7F-6B889968202C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12 Statements.         Formatting: 6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1632000" y="4941000"/>
            <a:ext cx="8424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row.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16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9 Statements.         Party-specific coloring: 7 Statements.</a:t>
            </a:r>
            <a:endParaRPr lang="en-US" b="1" dirty="0"/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3264C8"/>
                </a:solidFill>
              </a:rPr>
              <a:t>B4P</a:t>
            </a:r>
            <a:r>
              <a:rPr lang="en-US" dirty="0">
                <a:solidFill>
                  <a:srgbClr val="3264C8"/>
                </a:solidFill>
              </a:rPr>
              <a:t>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Use</a:t>
            </a:r>
            <a:r>
              <a:rPr lang="de-CH" sz="5400" dirty="0">
                <a:solidFill>
                  <a:srgbClr val="3264C8"/>
                </a:solidFill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 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992000" y="1411722"/>
            <a:ext cx="194175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56875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584762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800762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016762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32762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584762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800762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016762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23276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92000" y="5517000"/>
            <a:ext cx="7516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686983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2924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068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14091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068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14091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ounded Rectangle 3">
            <a:extLst>
              <a:ext uri="{FF2B5EF4-FFF2-40B4-BE49-F238E27FC236}">
                <a16:creationId xmlns:a16="http://schemas.microsoft.com/office/drawing/2014/main" id="{D40D26F2-AA8A-4459-ABCE-E37A65F3164A}"/>
              </a:ext>
            </a:extLst>
          </p:cNvPr>
          <p:cNvSpPr/>
          <p:nvPr/>
        </p:nvSpPr>
        <p:spPr>
          <a:xfrm>
            <a:off x="696000" y="4077000"/>
            <a:ext cx="10656000" cy="720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234715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606595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606595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373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3733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701000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701000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701000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493000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493000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981000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3264C8"/>
                </a:solidFill>
              </a:rPr>
              <a:t>Table of Contents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Strategic and Operational Use Cases – Some Examples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online documentation created with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</a:t>
            </a:r>
            <a:r>
              <a:rPr lang="en-US" sz="1200" b="1" dirty="0" err="1">
                <a:solidFill>
                  <a:schemeClr val="tx1"/>
                </a:solidFill>
              </a:rPr>
              <a:t>KPI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</a:t>
            </a:r>
            <a:r>
              <a:rPr lang="en-US" sz="1200" dirty="0" err="1">
                <a:solidFill>
                  <a:schemeClr val="tx1"/>
                </a:solidFill>
              </a:rPr>
              <a:t>KPI's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available and drawing the right conclusions puts your business into an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advantageous position, ahead of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269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781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725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5877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149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20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341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781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4797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methods of analytics automation are complex, expensive, and opaque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72000" y="1341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31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581000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581000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49300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168000" y="1773000"/>
            <a:ext cx="5453793" cy="461665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6C6728-43A3-6946-879B-78D1EAA4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1" y="3010997"/>
            <a:ext cx="5615272" cy="1176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837000"/>
            <a:ext cx="0" cy="602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Components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183287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Efficiency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183286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167858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Performance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169605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485000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466783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B4P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394956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89739" y="2088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Big Data Processing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2850A0"/>
                </a:solidFill>
              </a:rPr>
              <a:t>Code performance</a:t>
            </a:r>
            <a:r>
              <a:rPr lang="en-US" sz="1200" dirty="0">
                <a:solidFill>
                  <a:schemeClr val="tx1"/>
                </a:solidFill>
              </a:rPr>
              <a:t>: Processing very large tables and variables is B4P’s core functionality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2850A0"/>
                </a:solidFill>
              </a:rPr>
              <a:t>Code efficiency</a:t>
            </a:r>
            <a:r>
              <a:rPr lang="en-US" sz="1200" dirty="0">
                <a:solidFill>
                  <a:schemeClr val="tx1"/>
                </a:solidFill>
              </a:rPr>
              <a:t>: Single statements replace need for 10-50 lines of code in other languages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Code: 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454143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10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1989000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031473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438185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483373" y="1287628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Provides Highest Code Performance and Efficiency 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solve complex problems with clear, simple, minimal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Features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5377</Words>
  <Application>Microsoft Office PowerPoint</Application>
  <PresentationFormat>Breitbild</PresentationFormat>
  <Paragraphs>839</Paragraphs>
  <Slides>26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 B4P Data Integration and Analytics Engine Overview</vt:lpstr>
      <vt:lpstr>Table of Contents</vt:lpstr>
      <vt:lpstr>Problem Statement Strategic and Operational Use Cases – Some Examples</vt:lpstr>
      <vt:lpstr>Problem Statement Current methods of analytics automation are complex, expensive, and opaque</vt:lpstr>
      <vt:lpstr>B4P Low-Code Integration and Analytics Engine Solution Overview</vt:lpstr>
      <vt:lpstr>B4P Low-Code Integration and Analytics Engine Main Components</vt:lpstr>
      <vt:lpstr>B4P Language Provides Highest Code Performance and Efficiency </vt:lpstr>
      <vt:lpstr>B4P Language Key Features</vt:lpstr>
      <vt:lpstr>B4P  Examples</vt:lpstr>
      <vt:lpstr>B4P Example #1 Merging Two Soccer Clubs</vt:lpstr>
      <vt:lpstr>PowerPoint-Präsentation</vt:lpstr>
      <vt:lpstr>PowerPoint-Präsentation</vt:lpstr>
      <vt:lpstr>B4P Example #2 Combine Online Stock Data: SP 500 and NASDAQ 100</vt:lpstr>
      <vt:lpstr>B4P Example #2 Combining Stock Data: SP 500 and NASDAQ 100</vt:lpstr>
      <vt:lpstr>B4P Example #3 Analyzing all Presidents in Wikipedia</vt:lpstr>
      <vt:lpstr>PowerPoint-Präsentation</vt:lpstr>
      <vt:lpstr>B4P  Real-World  Use Cases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473</cp:revision>
  <cp:lastPrinted>2012-05-04T14:30:29Z</cp:lastPrinted>
  <dcterms:created xsi:type="dcterms:W3CDTF">2016-02-06T20:40:56Z</dcterms:created>
  <dcterms:modified xsi:type="dcterms:W3CDTF">2021-05-30T15:55:07Z</dcterms:modified>
</cp:coreProperties>
</file>